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6" r:id="rId5"/>
    <p:sldId id="260" r:id="rId6"/>
    <p:sldId id="261"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47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72"/>
    <p:restoredTop sz="94674"/>
  </p:normalViewPr>
  <p:slideViewPr>
    <p:cSldViewPr snapToGrid="0" snapToObjects="1">
      <p:cViewPr varScale="1">
        <p:scale>
          <a:sx n="123" d="100"/>
          <a:sy n="123" d="100"/>
        </p:scale>
        <p:origin x="216" y="20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F4AF8-C981-4145-BA61-774964CB4A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312CA2-7DC0-E646-8DB6-20240C45A6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4FAC7A-FFD6-E245-9C81-4AB451D34DDA}"/>
              </a:ext>
            </a:extLst>
          </p:cNvPr>
          <p:cNvSpPr>
            <a:spLocks noGrp="1"/>
          </p:cNvSpPr>
          <p:nvPr>
            <p:ph type="dt" sz="half" idx="10"/>
          </p:nvPr>
        </p:nvSpPr>
        <p:spPr/>
        <p:txBody>
          <a:bodyPr/>
          <a:lstStyle/>
          <a:p>
            <a:fld id="{51D27872-523A-B24A-BA86-E3E8E1FA4D1B}" type="datetimeFigureOut">
              <a:rPr lang="en-US" smtClean="0"/>
              <a:pPr/>
              <a:t>9/13/21</a:t>
            </a:fld>
            <a:endParaRPr lang="en-US"/>
          </a:p>
        </p:txBody>
      </p:sp>
      <p:sp>
        <p:nvSpPr>
          <p:cNvPr id="5" name="Footer Placeholder 4">
            <a:extLst>
              <a:ext uri="{FF2B5EF4-FFF2-40B4-BE49-F238E27FC236}">
                <a16:creationId xmlns:a16="http://schemas.microsoft.com/office/drawing/2014/main" id="{0625A365-2631-0C48-A6D4-D3BBF988D2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EBF260-4E37-C742-9CEA-1D8B1C2C764D}"/>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935904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7A0D2-5DF1-264A-B6A7-C8AB25F0D1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1D2099-2AB6-794E-9E8D-025DFE6D11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D073D7-0344-444E-9D2B-3907047490C4}"/>
              </a:ext>
            </a:extLst>
          </p:cNvPr>
          <p:cNvSpPr>
            <a:spLocks noGrp="1"/>
          </p:cNvSpPr>
          <p:nvPr>
            <p:ph type="dt" sz="half" idx="10"/>
          </p:nvPr>
        </p:nvSpPr>
        <p:spPr/>
        <p:txBody>
          <a:bodyPr/>
          <a:lstStyle/>
          <a:p>
            <a:fld id="{51D27872-523A-B24A-BA86-E3E8E1FA4D1B}" type="datetimeFigureOut">
              <a:rPr lang="en-US" smtClean="0"/>
              <a:pPr/>
              <a:t>9/13/21</a:t>
            </a:fld>
            <a:endParaRPr lang="en-US"/>
          </a:p>
        </p:txBody>
      </p:sp>
      <p:sp>
        <p:nvSpPr>
          <p:cNvPr id="5" name="Footer Placeholder 4">
            <a:extLst>
              <a:ext uri="{FF2B5EF4-FFF2-40B4-BE49-F238E27FC236}">
                <a16:creationId xmlns:a16="http://schemas.microsoft.com/office/drawing/2014/main" id="{3B7BB4C6-FEF6-7543-87AE-FD8CEC1E7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38ECC-9ECA-A64B-8F30-4AE6EE095E49}"/>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839727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F73AA2-A035-C440-95AF-5EE6A972A6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539C96-F22A-B842-85F8-126E40FFCD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7A0A89-1CED-B149-85FD-160832051395}"/>
              </a:ext>
            </a:extLst>
          </p:cNvPr>
          <p:cNvSpPr>
            <a:spLocks noGrp="1"/>
          </p:cNvSpPr>
          <p:nvPr>
            <p:ph type="dt" sz="half" idx="10"/>
          </p:nvPr>
        </p:nvSpPr>
        <p:spPr/>
        <p:txBody>
          <a:bodyPr/>
          <a:lstStyle/>
          <a:p>
            <a:fld id="{51D27872-523A-B24A-BA86-E3E8E1FA4D1B}" type="datetimeFigureOut">
              <a:rPr lang="en-US" smtClean="0"/>
              <a:pPr/>
              <a:t>9/13/21</a:t>
            </a:fld>
            <a:endParaRPr lang="en-US"/>
          </a:p>
        </p:txBody>
      </p:sp>
      <p:sp>
        <p:nvSpPr>
          <p:cNvPr id="5" name="Footer Placeholder 4">
            <a:extLst>
              <a:ext uri="{FF2B5EF4-FFF2-40B4-BE49-F238E27FC236}">
                <a16:creationId xmlns:a16="http://schemas.microsoft.com/office/drawing/2014/main" id="{9A8F813F-30C3-3A47-9E4F-7024B16D6B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1DDAB1-30E3-C840-AD39-F426A436AE06}"/>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611373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4A415-A8B3-F54F-8A5D-CAF4C6C961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8F0936-49A7-1C4F-B46A-D90CDEA657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BCBF3A-7017-7246-9A58-1F419590493B}"/>
              </a:ext>
            </a:extLst>
          </p:cNvPr>
          <p:cNvSpPr>
            <a:spLocks noGrp="1"/>
          </p:cNvSpPr>
          <p:nvPr>
            <p:ph type="dt" sz="half" idx="10"/>
          </p:nvPr>
        </p:nvSpPr>
        <p:spPr/>
        <p:txBody>
          <a:bodyPr/>
          <a:lstStyle/>
          <a:p>
            <a:fld id="{51D27872-523A-B24A-BA86-E3E8E1FA4D1B}" type="datetimeFigureOut">
              <a:rPr lang="en-US" smtClean="0"/>
              <a:pPr/>
              <a:t>9/13/21</a:t>
            </a:fld>
            <a:endParaRPr lang="en-US"/>
          </a:p>
        </p:txBody>
      </p:sp>
      <p:sp>
        <p:nvSpPr>
          <p:cNvPr id="5" name="Footer Placeholder 4">
            <a:extLst>
              <a:ext uri="{FF2B5EF4-FFF2-40B4-BE49-F238E27FC236}">
                <a16:creationId xmlns:a16="http://schemas.microsoft.com/office/drawing/2014/main" id="{DBB70AC0-9B3F-6E46-9348-43A3A442D6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0D8FE-1DF1-244F-B749-4A3DBDB128B4}"/>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62035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8F7CD-561D-A64D-B243-F22C34AD09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D654C3A-8F25-3A4F-BF62-B9225B3DAD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3C5533-B10D-4444-B13A-7102EAA44AF2}"/>
              </a:ext>
            </a:extLst>
          </p:cNvPr>
          <p:cNvSpPr>
            <a:spLocks noGrp="1"/>
          </p:cNvSpPr>
          <p:nvPr>
            <p:ph type="dt" sz="half" idx="10"/>
          </p:nvPr>
        </p:nvSpPr>
        <p:spPr/>
        <p:txBody>
          <a:bodyPr/>
          <a:lstStyle/>
          <a:p>
            <a:fld id="{51D27872-523A-B24A-BA86-E3E8E1FA4D1B}" type="datetimeFigureOut">
              <a:rPr lang="en-US" smtClean="0"/>
              <a:pPr/>
              <a:t>9/13/21</a:t>
            </a:fld>
            <a:endParaRPr lang="en-US"/>
          </a:p>
        </p:txBody>
      </p:sp>
      <p:sp>
        <p:nvSpPr>
          <p:cNvPr id="5" name="Footer Placeholder 4">
            <a:extLst>
              <a:ext uri="{FF2B5EF4-FFF2-40B4-BE49-F238E27FC236}">
                <a16:creationId xmlns:a16="http://schemas.microsoft.com/office/drawing/2014/main" id="{B86C2464-1B8D-E148-9720-79E1E09543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F2F91B-F65D-7C4A-8634-9C7D1B684D62}"/>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423878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5D295-CC9F-3740-95AF-4F97E40DD9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B04A58-957A-8242-99A8-9D981DA6C3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3E1100-5247-E244-8641-46E6064B8C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B3AB4A-5C52-5046-AA28-10FD3BB1096E}"/>
              </a:ext>
            </a:extLst>
          </p:cNvPr>
          <p:cNvSpPr>
            <a:spLocks noGrp="1"/>
          </p:cNvSpPr>
          <p:nvPr>
            <p:ph type="dt" sz="half" idx="10"/>
          </p:nvPr>
        </p:nvSpPr>
        <p:spPr/>
        <p:txBody>
          <a:bodyPr/>
          <a:lstStyle/>
          <a:p>
            <a:fld id="{51D27872-523A-B24A-BA86-E3E8E1FA4D1B}" type="datetimeFigureOut">
              <a:rPr lang="en-US" smtClean="0"/>
              <a:pPr/>
              <a:t>9/13/21</a:t>
            </a:fld>
            <a:endParaRPr lang="en-US"/>
          </a:p>
        </p:txBody>
      </p:sp>
      <p:sp>
        <p:nvSpPr>
          <p:cNvPr id="6" name="Footer Placeholder 5">
            <a:extLst>
              <a:ext uri="{FF2B5EF4-FFF2-40B4-BE49-F238E27FC236}">
                <a16:creationId xmlns:a16="http://schemas.microsoft.com/office/drawing/2014/main" id="{858D67FB-AF2B-9845-B33E-B3B9A6A6B2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71236C-E773-F04C-80C6-997D57BBD10A}"/>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188087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9FBC2-C729-844A-A72C-EB54C6869D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C4E5ED-133C-C94E-8E9A-AAEFD9B997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FE8245-8843-E446-9E32-80BF6B7E3B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E6DE15-6A4D-4D44-B917-1D28E2B6E3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70A1D1-4B47-4141-8CAB-86355AA854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1FA325-45AF-BB4D-AD06-3FE1EEA99AD9}"/>
              </a:ext>
            </a:extLst>
          </p:cNvPr>
          <p:cNvSpPr>
            <a:spLocks noGrp="1"/>
          </p:cNvSpPr>
          <p:nvPr>
            <p:ph type="dt" sz="half" idx="10"/>
          </p:nvPr>
        </p:nvSpPr>
        <p:spPr/>
        <p:txBody>
          <a:bodyPr/>
          <a:lstStyle/>
          <a:p>
            <a:fld id="{51D27872-523A-B24A-BA86-E3E8E1FA4D1B}" type="datetimeFigureOut">
              <a:rPr lang="en-US" smtClean="0"/>
              <a:pPr/>
              <a:t>9/13/21</a:t>
            </a:fld>
            <a:endParaRPr lang="en-US"/>
          </a:p>
        </p:txBody>
      </p:sp>
      <p:sp>
        <p:nvSpPr>
          <p:cNvPr id="8" name="Footer Placeholder 7">
            <a:extLst>
              <a:ext uri="{FF2B5EF4-FFF2-40B4-BE49-F238E27FC236}">
                <a16:creationId xmlns:a16="http://schemas.microsoft.com/office/drawing/2014/main" id="{68EDF502-C7D6-A94A-9E29-372FE6E8A5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7E1FFA-8A97-7841-BBB6-1C540368F736}"/>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261604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5459C-5478-3042-A62E-B5B03E9A36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46B1A2-DFD6-1849-B38D-8DBB70C83B71}"/>
              </a:ext>
            </a:extLst>
          </p:cNvPr>
          <p:cNvSpPr>
            <a:spLocks noGrp="1"/>
          </p:cNvSpPr>
          <p:nvPr>
            <p:ph type="dt" sz="half" idx="10"/>
          </p:nvPr>
        </p:nvSpPr>
        <p:spPr/>
        <p:txBody>
          <a:bodyPr/>
          <a:lstStyle/>
          <a:p>
            <a:fld id="{51D27872-523A-B24A-BA86-E3E8E1FA4D1B}" type="datetimeFigureOut">
              <a:rPr lang="en-US" smtClean="0"/>
              <a:pPr/>
              <a:t>9/13/21</a:t>
            </a:fld>
            <a:endParaRPr lang="en-US"/>
          </a:p>
        </p:txBody>
      </p:sp>
      <p:sp>
        <p:nvSpPr>
          <p:cNvPr id="4" name="Footer Placeholder 3">
            <a:extLst>
              <a:ext uri="{FF2B5EF4-FFF2-40B4-BE49-F238E27FC236}">
                <a16:creationId xmlns:a16="http://schemas.microsoft.com/office/drawing/2014/main" id="{030C3195-1281-BC4D-B38D-513D01202F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12ACB1-34F8-A64B-8C81-8FE6FF63DD99}"/>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006484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541A6D-DC6A-A64A-91A2-D5A7A2CD6055}"/>
              </a:ext>
            </a:extLst>
          </p:cNvPr>
          <p:cNvSpPr>
            <a:spLocks noGrp="1"/>
          </p:cNvSpPr>
          <p:nvPr>
            <p:ph type="dt" sz="half" idx="10"/>
          </p:nvPr>
        </p:nvSpPr>
        <p:spPr/>
        <p:txBody>
          <a:bodyPr/>
          <a:lstStyle/>
          <a:p>
            <a:fld id="{51D27872-523A-B24A-BA86-E3E8E1FA4D1B}" type="datetimeFigureOut">
              <a:rPr lang="en-US" smtClean="0"/>
              <a:pPr/>
              <a:t>9/13/21</a:t>
            </a:fld>
            <a:endParaRPr lang="en-US"/>
          </a:p>
        </p:txBody>
      </p:sp>
      <p:sp>
        <p:nvSpPr>
          <p:cNvPr id="3" name="Footer Placeholder 2">
            <a:extLst>
              <a:ext uri="{FF2B5EF4-FFF2-40B4-BE49-F238E27FC236}">
                <a16:creationId xmlns:a16="http://schemas.microsoft.com/office/drawing/2014/main" id="{E232900D-F84C-6148-B180-788B83DB7A3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83D339-37A2-944A-96F3-DACF072075EA}"/>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2160933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EC3A-68A6-F844-AEF2-78ED9F3F72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D981D3-CE18-594D-88A8-FA543DE8C7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068D7D-0BBA-9A49-844C-D3FCC94E49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F0A342-595C-7740-A920-69587C8F5C00}"/>
              </a:ext>
            </a:extLst>
          </p:cNvPr>
          <p:cNvSpPr>
            <a:spLocks noGrp="1"/>
          </p:cNvSpPr>
          <p:nvPr>
            <p:ph type="dt" sz="half" idx="10"/>
          </p:nvPr>
        </p:nvSpPr>
        <p:spPr/>
        <p:txBody>
          <a:bodyPr/>
          <a:lstStyle/>
          <a:p>
            <a:fld id="{51D27872-523A-B24A-BA86-E3E8E1FA4D1B}" type="datetimeFigureOut">
              <a:rPr lang="en-US" smtClean="0"/>
              <a:pPr/>
              <a:t>9/13/21</a:t>
            </a:fld>
            <a:endParaRPr lang="en-US"/>
          </a:p>
        </p:txBody>
      </p:sp>
      <p:sp>
        <p:nvSpPr>
          <p:cNvPr id="6" name="Footer Placeholder 5">
            <a:extLst>
              <a:ext uri="{FF2B5EF4-FFF2-40B4-BE49-F238E27FC236}">
                <a16:creationId xmlns:a16="http://schemas.microsoft.com/office/drawing/2014/main" id="{0EB10E75-7013-7942-8C75-8F35D77579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1ACFFD-7A45-664F-96EF-C025F91504DC}"/>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185812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E68E-6744-E74E-AE05-934AFA8ED1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E02B8A-33D8-BD40-963A-E595E74237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3BD605B-A68D-694D-B056-24230F3298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02E68-4B3E-FA49-9EA1-BF55FD83C9F3}"/>
              </a:ext>
            </a:extLst>
          </p:cNvPr>
          <p:cNvSpPr>
            <a:spLocks noGrp="1"/>
          </p:cNvSpPr>
          <p:nvPr>
            <p:ph type="dt" sz="half" idx="10"/>
          </p:nvPr>
        </p:nvSpPr>
        <p:spPr/>
        <p:txBody>
          <a:bodyPr/>
          <a:lstStyle/>
          <a:p>
            <a:fld id="{51D27872-523A-B24A-BA86-E3E8E1FA4D1B}" type="datetimeFigureOut">
              <a:rPr lang="en-US" smtClean="0"/>
              <a:pPr/>
              <a:t>9/13/21</a:t>
            </a:fld>
            <a:endParaRPr lang="en-US"/>
          </a:p>
        </p:txBody>
      </p:sp>
      <p:sp>
        <p:nvSpPr>
          <p:cNvPr id="6" name="Footer Placeholder 5">
            <a:extLst>
              <a:ext uri="{FF2B5EF4-FFF2-40B4-BE49-F238E27FC236}">
                <a16:creationId xmlns:a16="http://schemas.microsoft.com/office/drawing/2014/main" id="{48466188-3234-F844-8901-29027AF752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0648AA-2709-974F-B368-649224BD07B7}"/>
              </a:ext>
            </a:extLst>
          </p:cNvPr>
          <p:cNvSpPr>
            <a:spLocks noGrp="1"/>
          </p:cNvSpPr>
          <p:nvPr>
            <p:ph type="sldNum" sz="quarter" idx="12"/>
          </p:nvPr>
        </p:nvSpPr>
        <p:spPr/>
        <p:txBody>
          <a:bodyPr/>
          <a:lstStyle/>
          <a:p>
            <a:fld id="{7910ED25-20D8-C741-B548-986316BC6246}" type="slidenum">
              <a:rPr lang="en-US" smtClean="0"/>
              <a:pPr/>
              <a:t>‹#›</a:t>
            </a:fld>
            <a:endParaRPr lang="en-US"/>
          </a:p>
        </p:txBody>
      </p:sp>
    </p:spTree>
    <p:extLst>
      <p:ext uri="{BB962C8B-B14F-4D97-AF65-F5344CB8AC3E}">
        <p14:creationId xmlns:p14="http://schemas.microsoft.com/office/powerpoint/2010/main" val="3512026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A4784"/>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BB347C-70C0-A04C-8D00-66DCF1FEDF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8F033B-EC8F-0948-8353-C0007B4408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6716C9-F8F2-C445-9D5F-47C5775EE9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27872-523A-B24A-BA86-E3E8E1FA4D1B}" type="datetimeFigureOut">
              <a:rPr lang="en-US" smtClean="0"/>
              <a:pPr/>
              <a:t>9/13/21</a:t>
            </a:fld>
            <a:endParaRPr lang="en-US"/>
          </a:p>
        </p:txBody>
      </p:sp>
      <p:sp>
        <p:nvSpPr>
          <p:cNvPr id="5" name="Footer Placeholder 4">
            <a:extLst>
              <a:ext uri="{FF2B5EF4-FFF2-40B4-BE49-F238E27FC236}">
                <a16:creationId xmlns:a16="http://schemas.microsoft.com/office/drawing/2014/main" id="{6BC1C408-D835-A944-A14F-F75807C2E5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593D3EE-ACC1-3D44-A7A7-FC08F5EDC5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0ED25-20D8-C741-B548-986316BC6246}" type="slidenum">
              <a:rPr lang="en-US" smtClean="0"/>
              <a:pPr/>
              <a:t>‹#›</a:t>
            </a:fld>
            <a:endParaRPr lang="en-US"/>
          </a:p>
        </p:txBody>
      </p:sp>
    </p:spTree>
    <p:extLst>
      <p:ext uri="{BB962C8B-B14F-4D97-AF65-F5344CB8AC3E}">
        <p14:creationId xmlns:p14="http://schemas.microsoft.com/office/powerpoint/2010/main" val="313394521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283677" y="871268"/>
            <a:ext cx="9275885" cy="1938992"/>
          </a:xfrm>
          <a:prstGeom prst="rect">
            <a:avLst/>
          </a:prstGeom>
          <a:noFill/>
        </p:spPr>
        <p:txBody>
          <a:bodyPr wrap="square" rtlCol="0">
            <a:spAutoFit/>
          </a:bodyPr>
          <a:lstStyle/>
          <a:p>
            <a:pPr algn="ctr"/>
            <a:r>
              <a:rPr lang="en-US" sz="4800" dirty="0"/>
              <a:t>Welcome to the Faculty Senate!</a:t>
            </a:r>
          </a:p>
          <a:p>
            <a:endParaRPr lang="en-US" dirty="0"/>
          </a:p>
          <a:p>
            <a:endParaRPr lang="en-US" dirty="0"/>
          </a:p>
          <a:p>
            <a:endParaRPr lang="en-US" dirty="0"/>
          </a:p>
          <a:p>
            <a:endParaRPr lang="en-US" dirty="0"/>
          </a:p>
        </p:txBody>
      </p:sp>
      <p:sp>
        <p:nvSpPr>
          <p:cNvPr id="9" name="TextBox 8"/>
          <p:cNvSpPr txBox="1"/>
          <p:nvPr/>
        </p:nvSpPr>
        <p:spPr>
          <a:xfrm>
            <a:off x="4114800" y="5167223"/>
            <a:ext cx="3200400" cy="707886"/>
          </a:xfrm>
          <a:prstGeom prst="rect">
            <a:avLst/>
          </a:prstGeom>
          <a:noFill/>
        </p:spPr>
        <p:txBody>
          <a:bodyPr wrap="square" rtlCol="0">
            <a:spAutoFit/>
          </a:bodyPr>
          <a:lstStyle/>
          <a:p>
            <a:pPr algn="ctr"/>
            <a:r>
              <a:rPr lang="en-US" sz="4000" dirty="0"/>
              <a:t>2021 - 2022</a:t>
            </a:r>
          </a:p>
        </p:txBody>
      </p:sp>
      <p:pic>
        <p:nvPicPr>
          <p:cNvPr id="2" name="Picture 1">
            <a:extLst>
              <a:ext uri="{FF2B5EF4-FFF2-40B4-BE49-F238E27FC236}">
                <a16:creationId xmlns:a16="http://schemas.microsoft.com/office/drawing/2014/main" id="{B3FD8C2D-3F37-2B4A-AFAA-0B5412F04752}"/>
              </a:ext>
            </a:extLst>
          </p:cNvPr>
          <p:cNvPicPr>
            <a:picLocks noChangeAspect="1"/>
          </p:cNvPicPr>
          <p:nvPr/>
        </p:nvPicPr>
        <p:blipFill>
          <a:blip r:embed="rId2"/>
          <a:stretch>
            <a:fillRect/>
          </a:stretch>
        </p:blipFill>
        <p:spPr>
          <a:xfrm>
            <a:off x="3968172" y="1682172"/>
            <a:ext cx="3493655" cy="3493655"/>
          </a:xfrm>
          <a:prstGeom prst="rect">
            <a:avLst/>
          </a:prstGeom>
        </p:spPr>
      </p:pic>
    </p:spTree>
    <p:extLst>
      <p:ext uri="{BB962C8B-B14F-4D97-AF65-F5344CB8AC3E}">
        <p14:creationId xmlns:p14="http://schemas.microsoft.com/office/powerpoint/2010/main" val="8339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F1896-A7BC-8842-95E6-8BC4C84827BD}"/>
              </a:ext>
            </a:extLst>
          </p:cNvPr>
          <p:cNvSpPr>
            <a:spLocks noGrp="1"/>
          </p:cNvSpPr>
          <p:nvPr>
            <p:ph type="title"/>
          </p:nvPr>
        </p:nvSpPr>
        <p:spPr/>
        <p:txBody>
          <a:bodyPr/>
          <a:lstStyle/>
          <a:p>
            <a:r>
              <a:rPr lang="en-US" dirty="0"/>
              <a:t>First Year Experience Program</a:t>
            </a:r>
          </a:p>
        </p:txBody>
      </p:sp>
      <p:sp>
        <p:nvSpPr>
          <p:cNvPr id="3" name="Content Placeholder 2">
            <a:extLst>
              <a:ext uri="{FF2B5EF4-FFF2-40B4-BE49-F238E27FC236}">
                <a16:creationId xmlns:a16="http://schemas.microsoft.com/office/drawing/2014/main" id="{FB3DD8F7-0F0D-D04F-8F84-D7D04979EE7C}"/>
              </a:ext>
            </a:extLst>
          </p:cNvPr>
          <p:cNvSpPr>
            <a:spLocks noGrp="1"/>
          </p:cNvSpPr>
          <p:nvPr>
            <p:ph idx="1"/>
          </p:nvPr>
        </p:nvSpPr>
        <p:spPr/>
        <p:txBody>
          <a:bodyPr>
            <a:normAutofit fontScale="92500" lnSpcReduction="20000"/>
          </a:bodyPr>
          <a:lstStyle/>
          <a:p>
            <a:r>
              <a:rPr lang="en-US" dirty="0"/>
              <a:t>President Jackson convened a university-wide Task Force to design a new FYP at CCSU. </a:t>
            </a:r>
          </a:p>
          <a:p>
            <a:r>
              <a:rPr lang="en-US" dirty="0"/>
              <a:t>The Task Force submitted its report to the Faculty Senate for the April 19, 2021 meeting.</a:t>
            </a:r>
          </a:p>
          <a:p>
            <a:r>
              <a:rPr lang="en-US" dirty="0"/>
              <a:t>The Faculty Senate took the following four actions:</a:t>
            </a:r>
          </a:p>
          <a:p>
            <a:pPr lvl="1"/>
            <a:r>
              <a:rPr lang="en-US" dirty="0"/>
              <a:t>1. The Faculty Senate received the report of the FYE Task Force.</a:t>
            </a:r>
          </a:p>
          <a:p>
            <a:pPr lvl="1"/>
            <a:r>
              <a:rPr lang="en-US" dirty="0"/>
              <a:t>2. The Faculty Senate expressed support for the idea of hiring leadership for the FYE.</a:t>
            </a:r>
          </a:p>
          <a:p>
            <a:pPr lvl="1"/>
            <a:r>
              <a:rPr lang="en-US" dirty="0"/>
              <a:t>3. That Faculty Senate expressed support the idea of, on an interim basis, continuing the existing task force and charge it with the role monitoring the FYE and the progress that is being made, serving as an advisory group.</a:t>
            </a:r>
          </a:p>
          <a:p>
            <a:pPr lvl="1"/>
            <a:r>
              <a:rPr lang="en-US" dirty="0"/>
              <a:t>4. The Faculty Senate approved a pilot of the FYE course. A report is to be made within one year.</a:t>
            </a:r>
          </a:p>
          <a:p>
            <a:r>
              <a:rPr lang="en-US" dirty="0"/>
              <a:t>Our task: to follow up on the status of the FYE, and in particular, the FYE pilot course.</a:t>
            </a:r>
          </a:p>
          <a:p>
            <a:endParaRPr lang="en-US" dirty="0"/>
          </a:p>
        </p:txBody>
      </p:sp>
    </p:spTree>
    <p:extLst>
      <p:ext uri="{BB962C8B-B14F-4D97-AF65-F5344CB8AC3E}">
        <p14:creationId xmlns:p14="http://schemas.microsoft.com/office/powerpoint/2010/main" val="108974332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FF8A3-F927-BC42-A02F-AD7E59765EA4}"/>
              </a:ext>
            </a:extLst>
          </p:cNvPr>
          <p:cNvSpPr>
            <a:spLocks noGrp="1"/>
          </p:cNvSpPr>
          <p:nvPr>
            <p:ph type="title"/>
          </p:nvPr>
        </p:nvSpPr>
        <p:spPr/>
        <p:txBody>
          <a:bodyPr/>
          <a:lstStyle/>
          <a:p>
            <a:r>
              <a:rPr lang="en-US" dirty="0"/>
              <a:t>Equity, Justice, and Inclusion</a:t>
            </a:r>
          </a:p>
        </p:txBody>
      </p:sp>
      <p:sp>
        <p:nvSpPr>
          <p:cNvPr id="3" name="Content Placeholder 2">
            <a:extLst>
              <a:ext uri="{FF2B5EF4-FFF2-40B4-BE49-F238E27FC236}">
                <a16:creationId xmlns:a16="http://schemas.microsoft.com/office/drawing/2014/main" id="{8839CB77-44AF-154D-B273-DA875BF58091}"/>
              </a:ext>
            </a:extLst>
          </p:cNvPr>
          <p:cNvSpPr>
            <a:spLocks noGrp="1"/>
          </p:cNvSpPr>
          <p:nvPr>
            <p:ph idx="1"/>
          </p:nvPr>
        </p:nvSpPr>
        <p:spPr/>
        <p:txBody>
          <a:bodyPr>
            <a:normAutofit fontScale="92500" lnSpcReduction="10000"/>
          </a:bodyPr>
          <a:lstStyle/>
          <a:p>
            <a:r>
              <a:rPr lang="en-US" dirty="0"/>
              <a:t>Promoting equity and inclusion at the university</a:t>
            </a:r>
          </a:p>
          <a:p>
            <a:pPr lvl="1"/>
            <a:r>
              <a:rPr lang="en-US" dirty="0"/>
              <a:t>How do we promote equity and inclusion through the curriculum?</a:t>
            </a:r>
          </a:p>
          <a:p>
            <a:pPr lvl="1"/>
            <a:r>
              <a:rPr lang="en-US" dirty="0"/>
              <a:t>Last year, the Faculty Senate chose the path of approving an “EJI” designator, which is given to courses with a significant Equity, Justice, and Inclusion focus.</a:t>
            </a:r>
          </a:p>
          <a:p>
            <a:pPr lvl="1"/>
            <a:r>
              <a:rPr lang="en-US" dirty="0"/>
              <a:t>“EJI” courses can be part of the General Education program. They can also be part of the major (or minor).</a:t>
            </a:r>
          </a:p>
          <a:p>
            <a:r>
              <a:rPr lang="en-US" dirty="0"/>
              <a:t>How are we doing with the “ EJI” designation?</a:t>
            </a:r>
          </a:p>
          <a:p>
            <a:r>
              <a:rPr lang="en-US" dirty="0"/>
              <a:t>What else can we do to create a more equitable and inclusive campus?</a:t>
            </a:r>
          </a:p>
          <a:p>
            <a:pPr lvl="1"/>
            <a:r>
              <a:rPr lang="en-US" dirty="0"/>
              <a:t>Remember that we have an open-membership Senate committee whose goal is to promote these concepts – invite new faculty to join if interested!</a:t>
            </a:r>
          </a:p>
          <a:p>
            <a:pPr lvl="1"/>
            <a:r>
              <a:rPr lang="en-US" dirty="0"/>
              <a:t>Promote the work of various centers and groups that serve the needs of students and faculty.</a:t>
            </a:r>
          </a:p>
          <a:p>
            <a:pPr marL="0" indent="0">
              <a:buNone/>
            </a:pPr>
            <a:endParaRPr lang="en-US" dirty="0"/>
          </a:p>
        </p:txBody>
      </p:sp>
    </p:spTree>
    <p:extLst>
      <p:ext uri="{BB962C8B-B14F-4D97-AF65-F5344CB8AC3E}">
        <p14:creationId xmlns:p14="http://schemas.microsoft.com/office/powerpoint/2010/main" val="363055780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602AB-FB67-D545-9499-82EAA9E1DF8B}"/>
              </a:ext>
            </a:extLst>
          </p:cNvPr>
          <p:cNvSpPr>
            <a:spLocks noGrp="1"/>
          </p:cNvSpPr>
          <p:nvPr>
            <p:ph type="title"/>
          </p:nvPr>
        </p:nvSpPr>
        <p:spPr/>
        <p:txBody>
          <a:bodyPr/>
          <a:lstStyle/>
          <a:p>
            <a:r>
              <a:rPr lang="en-US" dirty="0"/>
              <a:t>Bachelor of General Studies</a:t>
            </a:r>
          </a:p>
        </p:txBody>
      </p:sp>
      <p:sp>
        <p:nvSpPr>
          <p:cNvPr id="3" name="Content Placeholder 2">
            <a:extLst>
              <a:ext uri="{FF2B5EF4-FFF2-40B4-BE49-F238E27FC236}">
                <a16:creationId xmlns:a16="http://schemas.microsoft.com/office/drawing/2014/main" id="{DF56D306-84A8-4345-B353-1B94741E1807}"/>
              </a:ext>
            </a:extLst>
          </p:cNvPr>
          <p:cNvSpPr>
            <a:spLocks noGrp="1"/>
          </p:cNvSpPr>
          <p:nvPr>
            <p:ph idx="1"/>
          </p:nvPr>
        </p:nvSpPr>
        <p:spPr/>
        <p:txBody>
          <a:bodyPr>
            <a:normAutofit fontScale="92500" lnSpcReduction="10000"/>
          </a:bodyPr>
          <a:lstStyle/>
          <a:p>
            <a:r>
              <a:rPr lang="en-US" dirty="0"/>
              <a:t>Approved by the Faculty Senate: February 22, 2021.</a:t>
            </a:r>
          </a:p>
          <a:p>
            <a:r>
              <a:rPr lang="en-US" dirty="0"/>
              <a:t>Approved by Board of Regents Academic and Student Affairs Committee: September 10, 2021.</a:t>
            </a:r>
          </a:p>
          <a:p>
            <a:r>
              <a:rPr lang="en-US" dirty="0"/>
              <a:t>Presumably, will be on Board of Regents consent agenda on September 23, 2021.</a:t>
            </a:r>
          </a:p>
          <a:p>
            <a:pPr lvl="1"/>
            <a:r>
              <a:rPr lang="en-US" dirty="0"/>
              <a:t>Curriculum Committee members (or Dean Wolff) will annually present a brief report to the Senate, until Fall 2023. It will be determined at that time whether the reporting would need to continue. </a:t>
            </a:r>
          </a:p>
          <a:p>
            <a:pPr lvl="1"/>
            <a:r>
              <a:rPr lang="en-US" dirty="0"/>
              <a:t>A report be submitted to the Faculty Senate by Fall 2023 and that it include the number of students who applied to, were admitted to, and graduated from the program, along with relevant specific categories defined by the committee, describing applicant type, including returned students, etc.</a:t>
            </a:r>
          </a:p>
          <a:p>
            <a:pPr marL="0" indent="0">
              <a:buNone/>
            </a:pPr>
            <a:endParaRPr lang="en-US" dirty="0"/>
          </a:p>
          <a:p>
            <a:endParaRPr lang="en-US" dirty="0"/>
          </a:p>
        </p:txBody>
      </p:sp>
    </p:spTree>
    <p:extLst>
      <p:ext uri="{BB962C8B-B14F-4D97-AF65-F5344CB8AC3E}">
        <p14:creationId xmlns:p14="http://schemas.microsoft.com/office/powerpoint/2010/main" val="3890873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0C12E-C6D7-3647-BD36-10DDFA426A47}"/>
              </a:ext>
            </a:extLst>
          </p:cNvPr>
          <p:cNvSpPr>
            <a:spLocks noGrp="1"/>
          </p:cNvSpPr>
          <p:nvPr>
            <p:ph type="title"/>
          </p:nvPr>
        </p:nvSpPr>
        <p:spPr/>
        <p:txBody>
          <a:bodyPr/>
          <a:lstStyle/>
          <a:p>
            <a:r>
              <a:rPr lang="en-US" dirty="0"/>
              <a:t>Online documents and meetings</a:t>
            </a:r>
          </a:p>
        </p:txBody>
      </p:sp>
      <p:sp>
        <p:nvSpPr>
          <p:cNvPr id="3" name="Content Placeholder 2">
            <a:extLst>
              <a:ext uri="{FF2B5EF4-FFF2-40B4-BE49-F238E27FC236}">
                <a16:creationId xmlns:a16="http://schemas.microsoft.com/office/drawing/2014/main" id="{E6741C15-47F3-0742-8A67-D4585572B787}"/>
              </a:ext>
            </a:extLst>
          </p:cNvPr>
          <p:cNvSpPr>
            <a:spLocks noGrp="1"/>
          </p:cNvSpPr>
          <p:nvPr>
            <p:ph idx="1"/>
          </p:nvPr>
        </p:nvSpPr>
        <p:spPr/>
        <p:txBody>
          <a:bodyPr/>
          <a:lstStyle/>
          <a:p>
            <a:r>
              <a:rPr lang="en-US" dirty="0"/>
              <a:t>Permanent update to the Grade Appeals Policy to allow students to submit documents electronically</a:t>
            </a:r>
          </a:p>
          <a:p>
            <a:r>
              <a:rPr lang="en-US" dirty="0"/>
              <a:t>How did the following things work out in the last year and a half?</a:t>
            </a:r>
          </a:p>
          <a:p>
            <a:pPr lvl="1"/>
            <a:r>
              <a:rPr lang="en-US" dirty="0"/>
              <a:t>Online student opinion surveys</a:t>
            </a:r>
          </a:p>
          <a:p>
            <a:pPr lvl="1"/>
            <a:r>
              <a:rPr lang="en-US" dirty="0"/>
              <a:t>Renewal portfolios</a:t>
            </a:r>
          </a:p>
          <a:p>
            <a:pPr lvl="1"/>
            <a:r>
              <a:rPr lang="en-US" dirty="0"/>
              <a:t>Online meetings</a:t>
            </a:r>
          </a:p>
          <a:p>
            <a:r>
              <a:rPr lang="en-US" dirty="0"/>
              <a:t>How do we proceed with the promotion, tenure, and professional assessment portfolios for this year? And the future?</a:t>
            </a:r>
          </a:p>
          <a:p>
            <a:endParaRPr lang="en-US" dirty="0"/>
          </a:p>
        </p:txBody>
      </p:sp>
    </p:spTree>
    <p:extLst>
      <p:ext uri="{BB962C8B-B14F-4D97-AF65-F5344CB8AC3E}">
        <p14:creationId xmlns:p14="http://schemas.microsoft.com/office/powerpoint/2010/main" val="281291646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A7AF7-275F-7B40-8745-E291C4268CA5}"/>
              </a:ext>
            </a:extLst>
          </p:cNvPr>
          <p:cNvSpPr>
            <a:spLocks noGrp="1"/>
          </p:cNvSpPr>
          <p:nvPr>
            <p:ph type="title"/>
          </p:nvPr>
        </p:nvSpPr>
        <p:spPr/>
        <p:txBody>
          <a:bodyPr/>
          <a:lstStyle/>
          <a:p>
            <a:r>
              <a:rPr lang="en-US" dirty="0"/>
              <a:t>Planning for Spring 2022 (and beyond)</a:t>
            </a:r>
          </a:p>
        </p:txBody>
      </p:sp>
      <p:sp>
        <p:nvSpPr>
          <p:cNvPr id="3" name="Content Placeholder 2">
            <a:extLst>
              <a:ext uri="{FF2B5EF4-FFF2-40B4-BE49-F238E27FC236}">
                <a16:creationId xmlns:a16="http://schemas.microsoft.com/office/drawing/2014/main" id="{AA747760-ECE7-2F41-BBB7-63D57EE4F2AF}"/>
              </a:ext>
            </a:extLst>
          </p:cNvPr>
          <p:cNvSpPr>
            <a:spLocks noGrp="1"/>
          </p:cNvSpPr>
          <p:nvPr>
            <p:ph idx="1"/>
          </p:nvPr>
        </p:nvSpPr>
        <p:spPr/>
        <p:txBody>
          <a:bodyPr>
            <a:normAutofit fontScale="70000" lnSpcReduction="20000"/>
          </a:bodyPr>
          <a:lstStyle/>
          <a:p>
            <a:r>
              <a:rPr lang="en-US" dirty="0"/>
              <a:t>Teaching and administrative faculty preferences must be given due consideration in the planning process (choice of work location, modality of teaching, and/or platform).</a:t>
            </a:r>
          </a:p>
          <a:p>
            <a:r>
              <a:rPr lang="en-US" dirty="0"/>
              <a:t>One major task ahead is to discuss the future of online education (in particular, update the policy on online education). We have an ad hoc committee dedicated to this. Expect this committee to report in the Fall semester.</a:t>
            </a:r>
          </a:p>
          <a:p>
            <a:r>
              <a:rPr lang="en-US" dirty="0"/>
              <a:t>Issues related to the future of online education may be related to the work of several of our committees:</a:t>
            </a:r>
          </a:p>
          <a:p>
            <a:pPr lvl="1"/>
            <a:r>
              <a:rPr lang="en-US" dirty="0"/>
              <a:t>Academic Assessment Committee</a:t>
            </a:r>
          </a:p>
          <a:p>
            <a:pPr lvl="1"/>
            <a:r>
              <a:rPr lang="en-US" dirty="0"/>
              <a:t>Academic Integrity Committee</a:t>
            </a:r>
          </a:p>
          <a:p>
            <a:pPr lvl="1"/>
            <a:r>
              <a:rPr lang="en-US" dirty="0"/>
              <a:t>Academic Standards Committee</a:t>
            </a:r>
          </a:p>
          <a:p>
            <a:pPr lvl="1"/>
            <a:r>
              <a:rPr lang="en-US" dirty="0"/>
              <a:t>Committee on Academic Advising</a:t>
            </a:r>
          </a:p>
          <a:p>
            <a:pPr lvl="1"/>
            <a:r>
              <a:rPr lang="en-US" dirty="0"/>
              <a:t>Curriculum Committee</a:t>
            </a:r>
          </a:p>
          <a:p>
            <a:pPr lvl="1"/>
            <a:r>
              <a:rPr lang="en-US" dirty="0"/>
              <a:t>Graduate Studies Committee</a:t>
            </a:r>
          </a:p>
          <a:p>
            <a:pPr lvl="1"/>
            <a:r>
              <a:rPr lang="en-US" dirty="0"/>
              <a:t>Information Technology Committee</a:t>
            </a:r>
          </a:p>
          <a:p>
            <a:pPr lvl="1"/>
            <a:r>
              <a:rPr lang="en-US" dirty="0"/>
              <a:t>Online Learning Committee</a:t>
            </a:r>
          </a:p>
          <a:p>
            <a:pPr lvl="1"/>
            <a:r>
              <a:rPr lang="en-US" dirty="0"/>
              <a:t>University Planning and Budget Committee</a:t>
            </a:r>
          </a:p>
          <a:p>
            <a:endParaRPr lang="en-US" dirty="0"/>
          </a:p>
        </p:txBody>
      </p:sp>
    </p:spTree>
    <p:extLst>
      <p:ext uri="{BB962C8B-B14F-4D97-AF65-F5344CB8AC3E}">
        <p14:creationId xmlns:p14="http://schemas.microsoft.com/office/powerpoint/2010/main" val="66408781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50015-A25A-344C-9C45-893D73CCFF59}"/>
              </a:ext>
            </a:extLst>
          </p:cNvPr>
          <p:cNvSpPr>
            <a:spLocks noGrp="1"/>
          </p:cNvSpPr>
          <p:nvPr>
            <p:ph type="title"/>
          </p:nvPr>
        </p:nvSpPr>
        <p:spPr/>
        <p:txBody>
          <a:bodyPr/>
          <a:lstStyle/>
          <a:p>
            <a:r>
              <a:rPr lang="en-US" dirty="0"/>
              <a:t>The Role of Department Chairs</a:t>
            </a:r>
          </a:p>
        </p:txBody>
      </p:sp>
      <p:sp>
        <p:nvSpPr>
          <p:cNvPr id="3" name="Content Placeholder 2">
            <a:extLst>
              <a:ext uri="{FF2B5EF4-FFF2-40B4-BE49-F238E27FC236}">
                <a16:creationId xmlns:a16="http://schemas.microsoft.com/office/drawing/2014/main" id="{67109C6B-BF3D-BA40-A6DC-3DC0D6B67322}"/>
              </a:ext>
            </a:extLst>
          </p:cNvPr>
          <p:cNvSpPr>
            <a:spLocks noGrp="1"/>
          </p:cNvSpPr>
          <p:nvPr>
            <p:ph idx="1"/>
          </p:nvPr>
        </p:nvSpPr>
        <p:spPr/>
        <p:txBody>
          <a:bodyPr/>
          <a:lstStyle/>
          <a:p>
            <a:r>
              <a:rPr lang="en-US" dirty="0"/>
              <a:t>An unusual burden has been placed upon Department Chairs in terms of planning for the reopening of the university.</a:t>
            </a:r>
          </a:p>
          <a:p>
            <a:r>
              <a:rPr lang="en-US" dirty="0"/>
              <a:t>On March 10, 2008, the Faculty Senate approved the “Department Chairperson’s Bill of Rights” (</a:t>
            </a:r>
            <a:r>
              <a:rPr lang="en-US" dirty="0">
                <a:hlinkClick r:id="rId2"/>
              </a:rPr>
              <a:t>FS.07.08.039B</a:t>
            </a:r>
            <a:r>
              <a:rPr lang="en-US" dirty="0"/>
              <a:t>). While we understand that decisions must be made quickly in the current climate, it is essential that department chairs be given adequate time to consult with faculty, especially part-time faculty, when asked to provide information related to planning for the reopening process.</a:t>
            </a:r>
          </a:p>
        </p:txBody>
      </p:sp>
    </p:spTree>
    <p:extLst>
      <p:ext uri="{BB962C8B-B14F-4D97-AF65-F5344CB8AC3E}">
        <p14:creationId xmlns:p14="http://schemas.microsoft.com/office/powerpoint/2010/main" val="302557325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66F03-69FB-194C-AB82-F1E05B0365B9}"/>
              </a:ext>
            </a:extLst>
          </p:cNvPr>
          <p:cNvSpPr>
            <a:spLocks noGrp="1"/>
          </p:cNvSpPr>
          <p:nvPr>
            <p:ph type="title"/>
          </p:nvPr>
        </p:nvSpPr>
        <p:spPr/>
        <p:txBody>
          <a:bodyPr/>
          <a:lstStyle/>
          <a:p>
            <a:r>
              <a:rPr lang="en-US" dirty="0"/>
              <a:t>Other issues</a:t>
            </a:r>
          </a:p>
        </p:txBody>
      </p:sp>
      <p:sp>
        <p:nvSpPr>
          <p:cNvPr id="3" name="Content Placeholder 2">
            <a:extLst>
              <a:ext uri="{FF2B5EF4-FFF2-40B4-BE49-F238E27FC236}">
                <a16:creationId xmlns:a16="http://schemas.microsoft.com/office/drawing/2014/main" id="{E4CE1748-6C12-C648-B557-EACCC18347D7}"/>
              </a:ext>
            </a:extLst>
          </p:cNvPr>
          <p:cNvSpPr>
            <a:spLocks noGrp="1"/>
          </p:cNvSpPr>
          <p:nvPr>
            <p:ph idx="1"/>
          </p:nvPr>
        </p:nvSpPr>
        <p:spPr/>
        <p:txBody>
          <a:bodyPr>
            <a:normAutofit lnSpcReduction="10000"/>
          </a:bodyPr>
          <a:lstStyle/>
          <a:p>
            <a:r>
              <a:rPr lang="en-US" dirty="0"/>
              <a:t>How to we promote the University Senate listserv as a means of respectful communication of important issues to all members of the university community?</a:t>
            </a:r>
          </a:p>
          <a:p>
            <a:r>
              <a:rPr lang="en-US" dirty="0"/>
              <a:t>Why should a 100- or 200-level winter or summer course with 6 students not be allowed to run? The contracts clearly state that, “as you are aware, Summer Session is operated entirely on a self-supporting basis.”</a:t>
            </a:r>
          </a:p>
          <a:p>
            <a:r>
              <a:rPr lang="en-US" dirty="0"/>
              <a:t>We should plan a meeting with the new CSCU President.</a:t>
            </a:r>
          </a:p>
          <a:p>
            <a:r>
              <a:rPr lang="en-US" dirty="0"/>
              <a:t>Thank you to all (teaching faculty, administrative faculty, management) who have worked extremely hard to deal with an unprecedented situation.</a:t>
            </a:r>
          </a:p>
        </p:txBody>
      </p:sp>
    </p:spTree>
    <p:extLst>
      <p:ext uri="{BB962C8B-B14F-4D97-AF65-F5344CB8AC3E}">
        <p14:creationId xmlns:p14="http://schemas.microsoft.com/office/powerpoint/2010/main" val="68688325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3847D-1F4A-1941-B0C8-5477B84C67AA}"/>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47E5CAD9-D371-BF46-A930-001C19791FCD}"/>
              </a:ext>
            </a:extLst>
          </p:cNvPr>
          <p:cNvSpPr>
            <a:spLocks noGrp="1"/>
          </p:cNvSpPr>
          <p:nvPr>
            <p:ph idx="1"/>
          </p:nvPr>
        </p:nvSpPr>
        <p:spPr/>
        <p:txBody>
          <a:bodyPr>
            <a:normAutofit fontScale="62500" lnSpcReduction="20000"/>
          </a:bodyPr>
          <a:lstStyle/>
          <a:p>
            <a:r>
              <a:rPr lang="en-US" sz="3800" dirty="0"/>
              <a:t>Any questions?</a:t>
            </a:r>
          </a:p>
          <a:p>
            <a:r>
              <a:rPr lang="en-US" sz="3800" dirty="0"/>
              <a:t>Any issues you would like to bring up?</a:t>
            </a:r>
          </a:p>
          <a:p>
            <a:endParaRPr lang="en-US" dirty="0"/>
          </a:p>
          <a:p>
            <a:endParaRPr lang="en-US" dirty="0"/>
          </a:p>
          <a:p>
            <a:pPr marL="0" indent="0">
              <a:buNone/>
            </a:pPr>
            <a:endParaRPr lang="en-US" dirty="0"/>
          </a:p>
          <a:p>
            <a:endParaRPr lang="en-US" dirty="0"/>
          </a:p>
          <a:p>
            <a:pPr marL="0" indent="0" algn="ctr">
              <a:buNone/>
            </a:pPr>
            <a:r>
              <a:rPr lang="en-US" sz="28800" dirty="0">
                <a:latin typeface="Lucida Calligraphy" panose="03010101010101010101" pitchFamily="66" charset="77"/>
              </a:rPr>
              <a:t>?</a:t>
            </a:r>
          </a:p>
        </p:txBody>
      </p:sp>
    </p:spTree>
    <p:extLst>
      <p:ext uri="{BB962C8B-B14F-4D97-AF65-F5344CB8AC3E}">
        <p14:creationId xmlns:p14="http://schemas.microsoft.com/office/powerpoint/2010/main" val="3891779359"/>
      </p:ext>
    </p:extLst>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TotalTime>
  <Words>865</Words>
  <Application>Microsoft Macintosh PowerPoint</Application>
  <PresentationFormat>Widescreen</PresentationFormat>
  <Paragraphs>64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Lucida Calligraphy</vt:lpstr>
      <vt:lpstr>Office Theme</vt:lpstr>
      <vt:lpstr>PowerPoint Presentation</vt:lpstr>
      <vt:lpstr>First Year Experience Program</vt:lpstr>
      <vt:lpstr>Equity, Justice, and Inclusion</vt:lpstr>
      <vt:lpstr>Bachelor of General Studies</vt:lpstr>
      <vt:lpstr>Online documents and meetings</vt:lpstr>
      <vt:lpstr>Planning for Spring 2022 (and beyond)</vt:lpstr>
      <vt:lpstr>The Role of Department Chairs</vt:lpstr>
      <vt:lpstr>Other issues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Faculty Senate!</dc:title>
  <dc:creator>Latour, Frederic (Math)</dc:creator>
  <cp:lastModifiedBy>Latour, Frederic (Math)</cp:lastModifiedBy>
  <cp:revision>10</cp:revision>
  <dcterms:created xsi:type="dcterms:W3CDTF">2020-09-14T15:04:06Z</dcterms:created>
  <dcterms:modified xsi:type="dcterms:W3CDTF">2021-09-13T18:05:27Z</dcterms:modified>
</cp:coreProperties>
</file>